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60" r:id="rId3"/>
    <p:sldId id="301" r:id="rId4"/>
    <p:sldId id="296" r:id="rId5"/>
    <p:sldId id="297" r:id="rId6"/>
    <p:sldId id="298" r:id="rId7"/>
    <p:sldId id="294" r:id="rId8"/>
    <p:sldId id="281" r:id="rId9"/>
    <p:sldId id="300" r:id="rId10"/>
    <p:sldId id="299" r:id="rId11"/>
    <p:sldId id="291" r:id="rId12"/>
  </p:sldIdLst>
  <p:sldSz cx="10080625" cy="7740650"/>
  <p:notesSz cx="6950075" cy="92360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8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8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43E"/>
    <a:srgbClr val="A8123E"/>
    <a:srgbClr val="D6D1C4"/>
    <a:srgbClr val="C2BA98"/>
    <a:srgbClr val="A8153F"/>
    <a:srgbClr val="EC7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92" y="96"/>
      </p:cViewPr>
      <p:guideLst>
        <p:guide orient="horz" pos="2438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66815"/>
            <a:ext cx="8568531" cy="2694893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4065633"/>
            <a:ext cx="7560469" cy="1868865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17" indent="0" algn="ctr">
              <a:buNone/>
              <a:defRPr sz="2205"/>
            </a:lvl2pPr>
            <a:lvl3pPr marL="1008035" indent="0" algn="ctr">
              <a:buNone/>
              <a:defRPr sz="1984"/>
            </a:lvl3pPr>
            <a:lvl4pPr marL="1512052" indent="0" algn="ctr">
              <a:buNone/>
              <a:defRPr sz="1764"/>
            </a:lvl4pPr>
            <a:lvl5pPr marL="2016069" indent="0" algn="ctr">
              <a:buNone/>
              <a:defRPr sz="1764"/>
            </a:lvl5pPr>
            <a:lvl6pPr marL="2520086" indent="0" algn="ctr">
              <a:buNone/>
              <a:defRPr sz="1764"/>
            </a:lvl6pPr>
            <a:lvl7pPr marL="3024104" indent="0" algn="ctr">
              <a:buNone/>
              <a:defRPr sz="1764"/>
            </a:lvl7pPr>
            <a:lvl8pPr marL="3528121" indent="0" algn="ctr">
              <a:buNone/>
              <a:defRPr sz="1764"/>
            </a:lvl8pPr>
            <a:lvl9pPr marL="4032138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38E-89C2-44C3-A2A0-4B1E9374D14D}" type="datetimeFigureOut">
              <a:rPr lang="es-MX" smtClean="0"/>
              <a:t>21/02/2025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5567-A99A-4D8D-875D-2C7AFE4EF61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401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38E-89C2-44C3-A2A0-4B1E9374D14D}" type="datetimeFigureOut">
              <a:rPr lang="es-MX" smtClean="0"/>
              <a:t>21/02/2025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5567-A99A-4D8D-875D-2C7AFE4EF61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537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12118"/>
            <a:ext cx="2173635" cy="655984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12118"/>
            <a:ext cx="6394896" cy="655984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38E-89C2-44C3-A2A0-4B1E9374D14D}" type="datetimeFigureOut">
              <a:rPr lang="es-MX" smtClean="0"/>
              <a:t>21/02/2025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5567-A99A-4D8D-875D-2C7AFE4EF61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254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38E-89C2-44C3-A2A0-4B1E9374D14D}" type="datetimeFigureOut">
              <a:rPr lang="es-MX" smtClean="0"/>
              <a:t>21/02/2025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5567-A99A-4D8D-875D-2C7AFE4EF61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956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929789"/>
            <a:ext cx="8694539" cy="3219895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180145"/>
            <a:ext cx="8694539" cy="1693267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4017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38E-89C2-44C3-A2A0-4B1E9374D14D}" type="datetimeFigureOut">
              <a:rPr lang="es-MX" smtClean="0"/>
              <a:t>21/02/2025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5567-A99A-4D8D-875D-2C7AFE4EF61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995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60590"/>
            <a:ext cx="4284266" cy="491137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60590"/>
            <a:ext cx="4284266" cy="491137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38E-89C2-44C3-A2A0-4B1E9374D14D}" type="datetimeFigureOut">
              <a:rPr lang="es-MX" smtClean="0"/>
              <a:t>21/02/2025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5567-A99A-4D8D-875D-2C7AFE4EF61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644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12120"/>
            <a:ext cx="8694539" cy="14961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97535"/>
            <a:ext cx="4264576" cy="929953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827487"/>
            <a:ext cx="4264576" cy="41588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97535"/>
            <a:ext cx="4285579" cy="929953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827487"/>
            <a:ext cx="4285579" cy="41588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38E-89C2-44C3-A2A0-4B1E9374D14D}" type="datetimeFigureOut">
              <a:rPr lang="es-MX" smtClean="0"/>
              <a:t>21/02/2025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5567-A99A-4D8D-875D-2C7AFE4EF61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1624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38E-89C2-44C3-A2A0-4B1E9374D14D}" type="datetimeFigureOut">
              <a:rPr lang="es-MX" smtClean="0"/>
              <a:t>21/02/2025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5567-A99A-4D8D-875D-2C7AFE4EF61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963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38E-89C2-44C3-A2A0-4B1E9374D14D}" type="datetimeFigureOut">
              <a:rPr lang="es-MX" smtClean="0"/>
              <a:t>21/02/2025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5567-A99A-4D8D-875D-2C7AFE4EF61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728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16043"/>
            <a:ext cx="3251264" cy="1806152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114512"/>
            <a:ext cx="5103316" cy="5500879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322195"/>
            <a:ext cx="3251264" cy="4302153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38E-89C2-44C3-A2A0-4B1E9374D14D}" type="datetimeFigureOut">
              <a:rPr lang="es-MX" smtClean="0"/>
              <a:t>21/02/2025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5567-A99A-4D8D-875D-2C7AFE4EF61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8337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16043"/>
            <a:ext cx="3251264" cy="1806152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114512"/>
            <a:ext cx="5103316" cy="5500879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17" indent="0">
              <a:buNone/>
              <a:defRPr sz="3087"/>
            </a:lvl2pPr>
            <a:lvl3pPr marL="1008035" indent="0">
              <a:buNone/>
              <a:defRPr sz="2646"/>
            </a:lvl3pPr>
            <a:lvl4pPr marL="1512052" indent="0">
              <a:buNone/>
              <a:defRPr sz="2205"/>
            </a:lvl4pPr>
            <a:lvl5pPr marL="2016069" indent="0">
              <a:buNone/>
              <a:defRPr sz="2205"/>
            </a:lvl5pPr>
            <a:lvl6pPr marL="2520086" indent="0">
              <a:buNone/>
              <a:defRPr sz="2205"/>
            </a:lvl6pPr>
            <a:lvl7pPr marL="3024104" indent="0">
              <a:buNone/>
              <a:defRPr sz="2205"/>
            </a:lvl7pPr>
            <a:lvl8pPr marL="3528121" indent="0">
              <a:buNone/>
              <a:defRPr sz="2205"/>
            </a:lvl8pPr>
            <a:lvl9pPr marL="4032138" indent="0">
              <a:buNone/>
              <a:defRPr sz="2205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322195"/>
            <a:ext cx="3251264" cy="4302153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38E-89C2-44C3-A2A0-4B1E9374D14D}" type="datetimeFigureOut">
              <a:rPr lang="es-MX" smtClean="0"/>
              <a:t>21/02/2025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5567-A99A-4D8D-875D-2C7AFE4EF61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174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12120"/>
            <a:ext cx="8694539" cy="1496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60590"/>
            <a:ext cx="8694539" cy="4911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174437"/>
            <a:ext cx="2268141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3E38E-89C2-44C3-A2A0-4B1E9374D14D}" type="datetimeFigureOut">
              <a:rPr lang="es-MX" smtClean="0"/>
              <a:t>21/02/2025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174437"/>
            <a:ext cx="3402211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174437"/>
            <a:ext cx="2268141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55567-A99A-4D8D-875D-2C7AFE4EF61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300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9" indent="-252009" algn="l" defTabSz="100803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26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3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AFE9DF9-B65B-4458-91CE-DC15182C3A58}"/>
              </a:ext>
            </a:extLst>
          </p:cNvPr>
          <p:cNvSpPr txBox="1">
            <a:spLocks/>
          </p:cNvSpPr>
          <p:nvPr/>
        </p:nvSpPr>
        <p:spPr bwMode="auto">
          <a:xfrm>
            <a:off x="3394218" y="2078178"/>
            <a:ext cx="3995575" cy="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i="1" dirty="0" smtClean="0">
                <a:solidFill>
                  <a:srgbClr val="A8153F"/>
                </a:solidFill>
                <a:latin typeface="Adelle Sans" panose="02000503000000020004" pitchFamily="50" charset="0"/>
                <a:cs typeface="Myriad Arabic" pitchFamily="50" charset="-78"/>
              </a:rPr>
              <a:t>¿Por qué es importante</a:t>
            </a:r>
          </a:p>
          <a:p>
            <a:r>
              <a:rPr lang="es-MX" sz="2400" b="1" i="1" dirty="0" smtClean="0">
                <a:solidFill>
                  <a:srgbClr val="A8153F"/>
                </a:solidFill>
                <a:latin typeface="Adelle Sans" panose="02000503000000020004" pitchFamily="50" charset="0"/>
                <a:cs typeface="Myriad Arabic" pitchFamily="50" charset="-78"/>
              </a:rPr>
              <a:t>la Contraloría Social?</a:t>
            </a:r>
          </a:p>
          <a:p>
            <a:endParaRPr lang="es-MX" sz="2400" b="1" i="1" dirty="0">
              <a:solidFill>
                <a:srgbClr val="A8153F"/>
              </a:solidFill>
              <a:latin typeface="Adelle Sans" panose="02000503000000020004" pitchFamily="50" charset="0"/>
              <a:cs typeface="Myriad Arabic" pitchFamily="50" charset="-78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03386" y="2954212"/>
            <a:ext cx="9377240" cy="3704492"/>
            <a:chOff x="703386" y="2649414"/>
            <a:chExt cx="9377240" cy="3704492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00" b="18790"/>
            <a:stretch/>
          </p:blipFill>
          <p:spPr>
            <a:xfrm>
              <a:off x="703386" y="2649414"/>
              <a:ext cx="9377240" cy="3704492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1860686" y="4015893"/>
              <a:ext cx="17232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Porque ayuda a fortalecer a la administración </a:t>
              </a:r>
              <a:r>
                <a:rPr lang="es-MX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pública.</a:t>
              </a:r>
              <a:endParaRPr lang="es-MX" sz="1400" b="1" dirty="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4460020" y="3616378"/>
              <a:ext cx="186396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MX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Porque es el </a:t>
              </a:r>
              <a:r>
                <a:rPr lang="es-MX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mecanismo que </a:t>
              </a:r>
              <a:r>
                <a:rPr lang="es-MX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ayuda a prevenir irregularidades y actos de corrupción gracias a la vigilancia permanente de las y los Contralores Sociales.</a:t>
              </a:r>
              <a:endParaRPr lang="es-MX" sz="1400" b="1" dirty="0"/>
            </a:p>
            <a:p>
              <a:pPr algn="ctr"/>
              <a:endParaRPr lang="es-MX" sz="1400" b="1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7200032" y="3760761"/>
              <a:ext cx="186396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MX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Porque a través de </a:t>
              </a:r>
              <a:r>
                <a:rPr lang="es-MX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ella, </a:t>
              </a:r>
              <a:r>
                <a:rPr lang="es-MX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los beneficiarios y la ciudadanía pueden exigir servidores públicos éticos y responsables de sus funciones.</a:t>
              </a:r>
              <a:endParaRPr lang="es-MX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996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8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371681" y="1521570"/>
            <a:ext cx="8112289" cy="5545965"/>
            <a:chOff x="1547526" y="1439509"/>
            <a:chExt cx="8112289" cy="5545965"/>
          </a:xfrm>
        </p:grpSpPr>
        <p:sp>
          <p:nvSpPr>
            <p:cNvPr id="8" name="Rectángulo redondeado 7"/>
            <p:cNvSpPr/>
            <p:nvPr/>
          </p:nvSpPr>
          <p:spPr>
            <a:xfrm>
              <a:off x="1547526" y="5029805"/>
              <a:ext cx="4184361" cy="1868485"/>
            </a:xfrm>
            <a:prstGeom prst="roundRect">
              <a:avLst/>
            </a:prstGeom>
            <a:solidFill>
              <a:srgbClr val="D6D1C4"/>
            </a:solidFill>
            <a:ln w="57150">
              <a:solidFill>
                <a:srgbClr val="C2BA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1 Título">
              <a:extLst>
                <a:ext uri="{FF2B5EF4-FFF2-40B4-BE49-F238E27FC236}">
                  <a16:creationId xmlns:a16="http://schemas.microsoft.com/office/drawing/2014/main" id="{D4883B70-081F-43D0-B358-CB4B145E7565}"/>
                </a:ext>
              </a:extLst>
            </p:cNvPr>
            <p:cNvSpPr txBox="1">
              <a:spLocks/>
            </p:cNvSpPr>
            <p:nvPr/>
          </p:nvSpPr>
          <p:spPr>
            <a:xfrm>
              <a:off x="3905996" y="2379785"/>
              <a:ext cx="3917262" cy="656429"/>
            </a:xfrm>
            <a:prstGeom prst="rect">
              <a:avLst/>
            </a:prstGeom>
          </p:spPr>
          <p:txBody>
            <a:bodyPr anchor="ctr">
              <a:noAutofit/>
            </a:bodyPr>
            <a:lstStyle/>
            <a:p>
              <a:pPr algn="ctr">
                <a:defRPr/>
              </a:pPr>
              <a:r>
                <a:rPr lang="es-MX" sz="2400" b="1" i="1" dirty="0" smtClean="0">
                  <a:solidFill>
                    <a:srgbClr val="A8153F"/>
                  </a:solidFill>
                  <a:latin typeface="Adelle Sans" panose="02000503000000020004" pitchFamily="50" charset="0"/>
                  <a:ea typeface="+mj-ea"/>
                  <a:cs typeface="Myriad Arabic" pitchFamily="50" charset="-78"/>
                </a:rPr>
                <a:t>¿Qué </a:t>
              </a:r>
              <a:r>
                <a:rPr lang="es-MX" sz="2400" b="1" i="1" dirty="0">
                  <a:solidFill>
                    <a:srgbClr val="A8153F"/>
                  </a:solidFill>
                  <a:latin typeface="Adelle Sans" panose="02000503000000020004" pitchFamily="50" charset="0"/>
                  <a:ea typeface="+mj-ea"/>
                  <a:cs typeface="Myriad Arabic" pitchFamily="50" charset="-78"/>
                </a:rPr>
                <a:t>es </a:t>
              </a:r>
              <a:r>
                <a:rPr lang="es-MX" sz="2400" b="1" i="1" dirty="0" smtClean="0">
                  <a:solidFill>
                    <a:srgbClr val="A8153F"/>
                  </a:solidFill>
                  <a:latin typeface="Adelle Sans" panose="02000503000000020004" pitchFamily="50" charset="0"/>
                  <a:ea typeface="+mj-ea"/>
                  <a:cs typeface="Myriad Arabic" pitchFamily="50" charset="-78"/>
                </a:rPr>
                <a:t>la</a:t>
              </a:r>
            </a:p>
            <a:p>
              <a:pPr algn="ctr">
                <a:defRPr/>
              </a:pPr>
              <a:r>
                <a:rPr lang="es-MX" sz="2400" b="1" i="1" dirty="0" smtClean="0">
                  <a:solidFill>
                    <a:srgbClr val="A8153F"/>
                  </a:solidFill>
                  <a:latin typeface="Adelle Sans" panose="02000503000000020004" pitchFamily="50" charset="0"/>
                  <a:cs typeface="Myriad Arabic" pitchFamily="50" charset="-78"/>
                </a:rPr>
                <a:t>Contraloría Social?</a:t>
              </a:r>
              <a:endParaRPr lang="es-MX" sz="2400" b="1" i="1" dirty="0">
                <a:solidFill>
                  <a:schemeClr val="bg1"/>
                </a:solidFill>
                <a:latin typeface="Adelle Sans" panose="02000503000000020004" pitchFamily="50" charset="0"/>
                <a:ea typeface="+mj-ea"/>
                <a:cs typeface="Myriad Arabic" pitchFamily="50" charset="-78"/>
              </a:endParaRPr>
            </a:p>
          </p:txBody>
        </p:sp>
        <p:sp>
          <p:nvSpPr>
            <p:cNvPr id="19" name="1 Rectángulo">
              <a:extLst>
                <a:ext uri="{FF2B5EF4-FFF2-40B4-BE49-F238E27FC236}">
                  <a16:creationId xmlns:a16="http://schemas.microsoft.com/office/drawing/2014/main" id="{D1E07498-F30D-48C3-8489-F9A7D38F9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673" y="3242769"/>
              <a:ext cx="544922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MX" altLang="es-MX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delle Sans" panose="02000503000000020004" pitchFamily="50" charset="0"/>
                  <a:cs typeface="Myriad Arabic" pitchFamily="50" charset="-78"/>
                </a:rPr>
                <a:t>E</a:t>
              </a:r>
              <a:r>
                <a:rPr lang="es-MX" altLang="es-MX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delle Sans" panose="02000503000000020004" pitchFamily="50" charset="0"/>
                  <a:cs typeface="Myriad Arabic" pitchFamily="50" charset="-78"/>
                </a:rPr>
                <a:t>s </a:t>
              </a:r>
              <a:r>
                <a:rPr lang="es-MX" altLang="es-MX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delle Sans" panose="02000503000000020004" pitchFamily="50" charset="0"/>
                  <a:cs typeface="Myriad Arabic" pitchFamily="50" charset="-78"/>
                </a:rPr>
                <a:t>el mecanismo </a:t>
              </a:r>
              <a:r>
                <a:rPr lang="es-MX" altLang="es-MX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delle Sans" panose="02000503000000020004" pitchFamily="50" charset="0"/>
                  <a:cs typeface="Myriad Arabic" pitchFamily="50" charset="-78"/>
                </a:rPr>
                <a:t>mediante el cual </a:t>
              </a:r>
              <a:r>
                <a:rPr lang="es-MX" altLang="es-MX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delle Sans" panose="02000503000000020004" pitchFamily="50" charset="0"/>
                  <a:cs typeface="Myriad Arabic" pitchFamily="50" charset="-78"/>
                </a:rPr>
                <a:t>los beneficiarios de los programas </a:t>
              </a:r>
              <a:r>
                <a:rPr lang="es-MX" altLang="es-MX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delle Sans" panose="02000503000000020004" pitchFamily="50" charset="0"/>
                  <a:cs typeface="Myriad Arabic" pitchFamily="50" charset="-78"/>
                </a:rPr>
                <a:t>de desarrollo social vigilan el funcionamiento y la correcta aplicación </a:t>
              </a:r>
              <a:r>
                <a:rPr lang="es-MX" altLang="es-MX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delle Sans" panose="02000503000000020004" pitchFamily="50" charset="0"/>
                  <a:cs typeface="Myriad Arabic" pitchFamily="50" charset="-78"/>
                </a:rPr>
                <a:t>de los recursos </a:t>
              </a:r>
              <a:r>
                <a:rPr lang="es-MX" altLang="es-MX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delle Sans" panose="02000503000000020004" pitchFamily="50" charset="0"/>
                  <a:cs typeface="Myriad Arabic" pitchFamily="50" charset="-78"/>
                </a:rPr>
                <a:t>públicos.</a:t>
              </a:r>
            </a:p>
          </p:txBody>
        </p:sp>
        <p:sp>
          <p:nvSpPr>
            <p:cNvPr id="2" name="Rectángulo 1"/>
            <p:cNvSpPr/>
            <p:nvPr/>
          </p:nvSpPr>
          <p:spPr>
            <a:xfrm>
              <a:off x="1606141" y="5187216"/>
              <a:ext cx="381920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altLang="es-MX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delle Sans" panose="02000503000000020004" pitchFamily="50" charset="0"/>
                  <a:cs typeface="Myriad Arabic" pitchFamily="50" charset="-78"/>
                </a:rPr>
                <a:t>Gracias a la participación ciudadana y a sus actividades de vigilancia, la </a:t>
              </a:r>
              <a:r>
                <a:rPr lang="es-MX" altLang="es-MX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delle Sans" panose="02000503000000020004" pitchFamily="50" charset="0"/>
                  <a:cs typeface="Myriad Arabic" pitchFamily="50" charset="-78"/>
                </a:rPr>
                <a:t>SABG, </a:t>
              </a:r>
              <a:r>
                <a:rPr lang="es-MX" altLang="es-MX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delle Sans" panose="02000503000000020004" pitchFamily="50" charset="0"/>
                  <a:cs typeface="Myriad Arabic" pitchFamily="50" charset="-78"/>
                </a:rPr>
                <a:t>así como todo el gobierno </a:t>
              </a:r>
              <a:r>
                <a:rPr lang="es-MX" altLang="es-MX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delle Sans" panose="02000503000000020004" pitchFamily="50" charset="0"/>
                  <a:cs typeface="Myriad Arabic" pitchFamily="50" charset="-78"/>
                </a:rPr>
                <a:t>estatal y </a:t>
              </a:r>
              <a:r>
                <a:rPr lang="es-MX" altLang="es-MX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delle Sans" panose="02000503000000020004" pitchFamily="50" charset="0"/>
                  <a:cs typeface="Myriad Arabic" pitchFamily="50" charset="-78"/>
                </a:rPr>
                <a:t>federal, pueden detectar y corregir actividades irregulares  para darle un mejor servicio a la población.</a:t>
              </a:r>
              <a:endParaRPr lang="es-MX" alt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elle Sans" panose="02000503000000020004" pitchFamily="50" charset="0"/>
                <a:cs typeface="Myriad Arabic" pitchFamily="50" charset="-78"/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408" y="1439509"/>
              <a:ext cx="2781168" cy="3884407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292" y="4043657"/>
              <a:ext cx="4559523" cy="2941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7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7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457200" y="1660969"/>
            <a:ext cx="9166225" cy="5357447"/>
            <a:chOff x="914400" y="1805353"/>
            <a:chExt cx="9166225" cy="5357447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805353"/>
              <a:ext cx="9166225" cy="5357447"/>
            </a:xfrm>
            <a:prstGeom prst="rect">
              <a:avLst/>
            </a:prstGeom>
          </p:spPr>
        </p:pic>
        <p:sp>
          <p:nvSpPr>
            <p:cNvPr id="5" name="CuadroTexto 4"/>
            <p:cNvSpPr txBox="1"/>
            <p:nvPr/>
          </p:nvSpPr>
          <p:spPr>
            <a:xfrm>
              <a:off x="7057293" y="2121877"/>
              <a:ext cx="17467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Myriad Arabic" pitchFamily="50" charset="-78"/>
                </a:rPr>
                <a:t>Mejorar el nivel de transparencia y </a:t>
              </a:r>
              <a:r>
                <a:rPr lang="es-MX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Myriad Arabic" pitchFamily="50" charset="-78"/>
                </a:rPr>
                <a:t>favorecer</a:t>
              </a:r>
            </a:p>
            <a:p>
              <a:r>
                <a:rPr lang="es-MX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Myriad Arabic" pitchFamily="50" charset="-78"/>
                </a:rPr>
                <a:t>la </a:t>
              </a:r>
              <a:r>
                <a:rPr lang="es-MX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Myriad Arabic" pitchFamily="50" charset="-78"/>
                </a:rPr>
                <a:t>comunicación entre la ciudadanía y el gobierno</a:t>
              </a:r>
              <a:r>
                <a:rPr lang="es-MX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Myriad Arabic" pitchFamily="50" charset="-78"/>
                </a:rPr>
                <a:t>.</a:t>
              </a:r>
              <a:endParaRPr lang="es-MX" sz="1100" b="1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7909327" y="3963465"/>
              <a:ext cx="1410519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MX" sz="1100" b="1" dirty="0">
                  <a:solidFill>
                    <a:schemeClr val="bg1"/>
                  </a:solidFill>
                  <a:cs typeface="Myriad Arabic" pitchFamily="50" charset="-78"/>
                </a:rPr>
                <a:t>Facilitar el acceso a la </a:t>
              </a:r>
              <a:r>
                <a:rPr lang="es-MX" sz="1100" b="1" dirty="0" smtClean="0">
                  <a:solidFill>
                    <a:schemeClr val="bg1"/>
                  </a:solidFill>
                  <a:cs typeface="Myriad Arabic" pitchFamily="50" charset="-78"/>
                </a:rPr>
                <a:t>información al establecer vías y mecanismos de fácil acceso.</a:t>
              </a:r>
              <a:endParaRPr lang="es-MX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1 Título">
              <a:extLst>
                <a:ext uri="{FF2B5EF4-FFF2-40B4-BE49-F238E27FC236}">
                  <a16:creationId xmlns:a16="http://schemas.microsoft.com/office/drawing/2014/main" id="{1F101087-9CF6-46A3-BBC3-EA8441A563D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37186" y="3766223"/>
              <a:ext cx="1932692" cy="1563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2400"/>
                </a:lnSpc>
              </a:pPr>
              <a:r>
                <a:rPr lang="es-MX" altLang="es-MX" sz="2400" b="1" i="1" dirty="0" smtClean="0">
                  <a:solidFill>
                    <a:srgbClr val="A8153F"/>
                  </a:solidFill>
                  <a:latin typeface="+mn-lt"/>
                  <a:cs typeface="Myriad Arabic" pitchFamily="50" charset="-78"/>
                </a:rPr>
                <a:t>Objetivos</a:t>
              </a:r>
            </a:p>
            <a:p>
              <a:pPr>
                <a:lnSpc>
                  <a:spcPts val="2400"/>
                </a:lnSpc>
              </a:pPr>
              <a:r>
                <a:rPr lang="es-MX" altLang="es-MX" sz="2400" b="1" i="1" dirty="0" smtClean="0">
                  <a:solidFill>
                    <a:srgbClr val="A8153F"/>
                  </a:solidFill>
                  <a:latin typeface="+mn-lt"/>
                  <a:cs typeface="Myriad Arabic" pitchFamily="50" charset="-78"/>
                </a:rPr>
                <a:t>de la</a:t>
              </a:r>
            </a:p>
            <a:p>
              <a:pPr>
                <a:lnSpc>
                  <a:spcPts val="2400"/>
                </a:lnSpc>
              </a:pPr>
              <a:r>
                <a:rPr lang="es-MX" sz="2400" b="1" i="1" dirty="0" smtClean="0">
                  <a:solidFill>
                    <a:srgbClr val="A8153F"/>
                  </a:solidFill>
                  <a:latin typeface="+mn-lt"/>
                  <a:cs typeface="Myriad Arabic" pitchFamily="50" charset="-78"/>
                </a:rPr>
                <a:t>Contraloría</a:t>
              </a:r>
            </a:p>
            <a:p>
              <a:pPr>
                <a:lnSpc>
                  <a:spcPts val="2400"/>
                </a:lnSpc>
              </a:pPr>
              <a:r>
                <a:rPr lang="es-MX" sz="2400" b="1" i="1" dirty="0" smtClean="0">
                  <a:solidFill>
                    <a:srgbClr val="A8153F"/>
                  </a:solidFill>
                  <a:latin typeface="+mn-lt"/>
                  <a:cs typeface="Myriad Arabic" pitchFamily="50" charset="-78"/>
                </a:rPr>
                <a:t>Social</a:t>
              </a:r>
              <a:endParaRPr lang="es-MX" sz="2400" b="1" i="1" dirty="0">
                <a:solidFill>
                  <a:srgbClr val="A8153F"/>
                </a:solidFill>
                <a:latin typeface="+mn-lt"/>
                <a:cs typeface="Myriad Arabic" pitchFamily="50" charset="-78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7057293" y="5915057"/>
              <a:ext cx="14105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MX" sz="1100" b="1" dirty="0">
                  <a:solidFill>
                    <a:schemeClr val="bg1"/>
                  </a:solidFill>
                  <a:cs typeface="Myriad Arabic" pitchFamily="50" charset="-78"/>
                </a:rPr>
                <a:t>Mejorar la planeación y ejecución de las </a:t>
              </a:r>
              <a:r>
                <a:rPr lang="es-MX" sz="1100" b="1" u="sng" dirty="0">
                  <a:solidFill>
                    <a:schemeClr val="bg1"/>
                  </a:solidFill>
                  <a:cs typeface="Myriad Arabic" pitchFamily="50" charset="-78"/>
                </a:rPr>
                <a:t>políticas públicas</a:t>
              </a:r>
              <a:r>
                <a:rPr lang="es-MX" sz="1100" b="1" dirty="0">
                  <a:solidFill>
                    <a:schemeClr val="bg1"/>
                  </a:solidFill>
                  <a:cs typeface="Myriad Arabic" pitchFamily="50" charset="-78"/>
                </a:rPr>
                <a:t>.</a:t>
              </a:r>
              <a:endParaRPr lang="es-MX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319334" y="5997118"/>
              <a:ext cx="147097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s-MX" sz="1100" b="1" dirty="0">
                  <a:solidFill>
                    <a:schemeClr val="bg1"/>
                  </a:solidFill>
                  <a:cs typeface="Myriad Arabic" pitchFamily="50" charset="-78"/>
                </a:rPr>
                <a:t>Abrir </a:t>
              </a:r>
              <a:r>
                <a:rPr lang="es-MX" sz="1100" b="1" dirty="0" smtClean="0">
                  <a:solidFill>
                    <a:schemeClr val="bg1"/>
                  </a:solidFill>
                  <a:cs typeface="Myriad Arabic" pitchFamily="50" charset="-78"/>
                </a:rPr>
                <a:t>espacios</a:t>
              </a:r>
            </a:p>
            <a:p>
              <a:pPr lvl="0" algn="r"/>
              <a:r>
                <a:rPr lang="es-MX" sz="1100" b="1" dirty="0" smtClean="0">
                  <a:solidFill>
                    <a:schemeClr val="bg1"/>
                  </a:solidFill>
                  <a:cs typeface="Myriad Arabic" pitchFamily="50" charset="-78"/>
                </a:rPr>
                <a:t>de </a:t>
              </a:r>
              <a:r>
                <a:rPr lang="es-MX" sz="1100" b="1" dirty="0">
                  <a:solidFill>
                    <a:schemeClr val="bg1"/>
                  </a:solidFill>
                  <a:cs typeface="Myriad Arabic" pitchFamily="50" charset="-78"/>
                </a:rPr>
                <a:t>consulta y </a:t>
              </a:r>
              <a:r>
                <a:rPr lang="es-MX" sz="1100" b="1" u="sng" dirty="0">
                  <a:solidFill>
                    <a:schemeClr val="bg1"/>
                  </a:solidFill>
                  <a:cs typeface="Myriad Arabic" pitchFamily="50" charset="-78"/>
                </a:rPr>
                <a:t>concertación</a:t>
              </a:r>
              <a:r>
                <a:rPr lang="es-MX" sz="1100" b="1" dirty="0">
                  <a:solidFill>
                    <a:schemeClr val="bg1"/>
                  </a:solidFill>
                  <a:cs typeface="Myriad Arabic" pitchFamily="50" charset="-78"/>
                </a:rPr>
                <a:t>.</a:t>
              </a:r>
              <a:endParaRPr lang="es-MX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1289538" y="3941151"/>
              <a:ext cx="17115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s-MX" sz="1100" b="1" dirty="0">
                  <a:solidFill>
                    <a:schemeClr val="bg1"/>
                  </a:solidFill>
                  <a:cs typeface="Myriad Arabic" pitchFamily="50" charset="-78"/>
                </a:rPr>
                <a:t>Promover una conciencia de responsabilidad social y cívica involucrando a la sociedad en la solución de problemas.</a:t>
              </a:r>
              <a:endParaRPr lang="es-MX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2097172" y="2239108"/>
              <a:ext cx="174213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s-MX" sz="1100" b="1" dirty="0">
                  <a:solidFill>
                    <a:schemeClr val="bg1"/>
                  </a:solidFill>
                  <a:cs typeface="Myriad Arabic" pitchFamily="50" charset="-78"/>
                </a:rPr>
                <a:t>Convertir a la población en la gestora de su propio desarrollo.</a:t>
              </a:r>
              <a:endParaRPr lang="es-MX" sz="1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3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4" b="6915"/>
          <a:stretch/>
        </p:blipFill>
        <p:spPr>
          <a:xfrm>
            <a:off x="11112" y="2661139"/>
            <a:ext cx="10058400" cy="4243754"/>
          </a:xfrm>
          <a:prstGeom prst="rect">
            <a:avLst/>
          </a:prstGeom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CA701211-0B6A-4531-B1A2-538467262977}"/>
              </a:ext>
            </a:extLst>
          </p:cNvPr>
          <p:cNvSpPr txBox="1">
            <a:spLocks/>
          </p:cNvSpPr>
          <p:nvPr/>
        </p:nvSpPr>
        <p:spPr bwMode="auto">
          <a:xfrm>
            <a:off x="1979972" y="1947180"/>
            <a:ext cx="6120680" cy="58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2400" b="1" i="1" dirty="0" smtClean="0">
                <a:solidFill>
                  <a:srgbClr val="A8153F"/>
                </a:solidFill>
                <a:latin typeface="Adelle Sans" panose="02000503000000020004" pitchFamily="50" charset="0"/>
                <a:cs typeface="Arial" charset="0"/>
              </a:rPr>
              <a:t>Funciones </a:t>
            </a:r>
            <a:r>
              <a:rPr lang="es-MX" altLang="es-MX" sz="2400" b="1" i="1" dirty="0">
                <a:solidFill>
                  <a:srgbClr val="A8153F"/>
                </a:solidFill>
                <a:latin typeface="Adelle Sans" panose="02000503000000020004" pitchFamily="50" charset="0"/>
                <a:cs typeface="Arial" charset="0"/>
              </a:rPr>
              <a:t>de la Contraloría Social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6831" y="3589837"/>
            <a:ext cx="147710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Solicitar información a las autoridades (federales, estatales y/o municipales) responsables de los programas de desarrollo 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social.</a:t>
            </a:r>
            <a:endParaRPr lang="es-MX" sz="11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046794" y="3681044"/>
            <a:ext cx="14771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Vigilar el ejercicio de los recursos públicos y la aplicación de los programas de desarrollo 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social.</a:t>
            </a:r>
            <a:endParaRPr lang="es-MX" sz="11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386449" y="3681044"/>
            <a:ext cx="14771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Emitir informes sobre el desempeño de los programas y ejecución de los recursos públicos.</a:t>
            </a:r>
            <a:endParaRPr lang="es-MX" sz="1100" dirty="0"/>
          </a:p>
        </p:txBody>
      </p:sp>
      <p:sp>
        <p:nvSpPr>
          <p:cNvPr id="9" name="CuadroTexto 8"/>
          <p:cNvSpPr txBox="1"/>
          <p:nvPr/>
        </p:nvSpPr>
        <p:spPr>
          <a:xfrm>
            <a:off x="7707619" y="3681044"/>
            <a:ext cx="1477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Atender, investigar y presentar las quejas y denuncias recibidas sobre la implementación de los programas.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30631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5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2FF133E-D3E7-4CDD-8363-18459F61BED0}"/>
              </a:ext>
            </a:extLst>
          </p:cNvPr>
          <p:cNvSpPr txBox="1">
            <a:spLocks/>
          </p:cNvSpPr>
          <p:nvPr/>
        </p:nvSpPr>
        <p:spPr bwMode="auto">
          <a:xfrm>
            <a:off x="1055876" y="2077270"/>
            <a:ext cx="7968873" cy="100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i="1" dirty="0" smtClean="0">
                <a:solidFill>
                  <a:srgbClr val="A8153F"/>
                </a:solidFill>
                <a:latin typeface="Adelle Sans" panose="02000503000000020004" pitchFamily="50" charset="0"/>
                <a:cs typeface="Myriad Arabic" pitchFamily="50" charset="-78"/>
              </a:rPr>
              <a:t>¿Cómo trabaja la Contraloría Social?</a:t>
            </a:r>
            <a:endParaRPr lang="es-MX" sz="2400" b="1" i="1" dirty="0">
              <a:solidFill>
                <a:srgbClr val="A8153F"/>
              </a:solidFill>
              <a:latin typeface="Adelle Sans" panose="02000503000000020004" pitchFamily="50" charset="0"/>
              <a:cs typeface="Myriad Arabic" pitchFamily="50" charset="-78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82629" y="5261464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Gobierno</a:t>
            </a: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455749" y="5261464"/>
            <a:ext cx="1860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Comités de</a:t>
            </a:r>
          </a:p>
          <a:p>
            <a:pPr algn="ctr"/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Contraloría Social</a:t>
            </a: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718393" y="5261464"/>
            <a:ext cx="141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Beneficiarios</a:t>
            </a: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78" y="3039992"/>
            <a:ext cx="8785503" cy="239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BFA975C-18DF-4746-BBDE-199F61D3A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925" y="2777461"/>
            <a:ext cx="35750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58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elle Sans" panose="02000503000000020004" pitchFamily="50" charset="0"/>
                <a:cs typeface="Arial" charset="0"/>
              </a:rPr>
              <a:t>E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elle Sans" panose="02000503000000020004" pitchFamily="50" charset="0"/>
                <a:cs typeface="Arial" charset="0"/>
              </a:rPr>
              <a:t>s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elle Sans" panose="02000503000000020004" pitchFamily="50" charset="0"/>
                <a:cs typeface="Arial" charset="0"/>
              </a:rPr>
              <a:t>una forma de organización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elle Sans" panose="02000503000000020004" pitchFamily="50" charset="0"/>
                <a:cs typeface="Arial" charset="0"/>
              </a:rPr>
              <a:t>social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delle Sans" panose="02000503000000020004" pitchFamily="50" charset="0"/>
                <a:cs typeface="Arial" charset="0"/>
              </a:rPr>
              <a:t>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elle Sans" panose="02000503000000020004" pitchFamily="50" charset="0"/>
                <a:cs typeface="Arial" charset="0"/>
              </a:rPr>
              <a:t>que tiene como finalidad dar seguimiento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delle Sans" panose="02000503000000020004" pitchFamily="50" charset="0"/>
                <a:cs typeface="Arial" charset="0"/>
              </a:rPr>
              <a:t>,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elle Sans" panose="02000503000000020004" pitchFamily="50" charset="0"/>
                <a:cs typeface="Arial" charset="0"/>
              </a:rPr>
              <a:t>supervisar y vigilar la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delle Sans" panose="02000503000000020004" pitchFamily="50" charset="0"/>
                <a:cs typeface="Arial" charset="0"/>
              </a:rPr>
              <a:t>ejecución de los programas a cargo de las dependencias o entidades de la Administración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elle Sans" panose="02000503000000020004" pitchFamily="50" charset="0"/>
                <a:cs typeface="Arial" charset="0"/>
              </a:rPr>
              <a:t>Pública, así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delle Sans" panose="02000503000000020004" pitchFamily="50" charset="0"/>
                <a:cs typeface="Arial" charset="0"/>
              </a:rPr>
              <a:t>como de la correcta aplicación de los recursos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elle Sans" panose="02000503000000020004" pitchFamily="50" charset="0"/>
                <a:cs typeface="Arial" charset="0"/>
              </a:rPr>
              <a:t>asignados.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Adelle Sans" panose="02000503000000020004" pitchFamily="50" charset="0"/>
              <a:cs typeface="Arial" charset="0"/>
            </a:endParaRPr>
          </a:p>
          <a:p>
            <a:pPr indent="1587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Adelle Sans" panose="02000503000000020004" pitchFamily="50" charset="0"/>
              <a:cs typeface="Arial" charset="0"/>
            </a:endParaRP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1A47D5B3-873A-4A0D-8314-4E6D68A0149B}"/>
              </a:ext>
            </a:extLst>
          </p:cNvPr>
          <p:cNvSpPr txBox="1">
            <a:spLocks/>
          </p:cNvSpPr>
          <p:nvPr/>
        </p:nvSpPr>
        <p:spPr bwMode="auto">
          <a:xfrm>
            <a:off x="1538703" y="1746263"/>
            <a:ext cx="7828033" cy="9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2400" b="1" i="1" dirty="0" smtClean="0">
                <a:solidFill>
                  <a:srgbClr val="A8153F"/>
                </a:solidFill>
                <a:latin typeface="Adelle Sans" panose="02000503000000020004" pitchFamily="50" charset="0"/>
                <a:cs typeface="Myriad Arabic" pitchFamily="50" charset="-78"/>
              </a:rPr>
              <a:t>¿Qué es un Comité de Contraloría Social</a:t>
            </a:r>
          </a:p>
          <a:p>
            <a:r>
              <a:rPr lang="es-MX" altLang="es-MX" sz="2400" b="1" i="1" dirty="0" smtClean="0">
                <a:solidFill>
                  <a:srgbClr val="A8153F"/>
                </a:solidFill>
                <a:latin typeface="Adelle Sans" panose="02000503000000020004" pitchFamily="50" charset="0"/>
                <a:cs typeface="Myriad Arabic" pitchFamily="50" charset="-78"/>
              </a:rPr>
              <a:t>y quiénes lo integran?</a:t>
            </a:r>
            <a:endParaRPr lang="es-MX" sz="2400" b="1" i="1" dirty="0">
              <a:solidFill>
                <a:srgbClr val="A8153F"/>
              </a:solidFill>
              <a:latin typeface="Adelle Sans" panose="02000503000000020004" pitchFamily="50" charset="0"/>
              <a:cs typeface="Myriad Arabic" pitchFamily="50" charset="-78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051925" y="5238807"/>
            <a:ext cx="3575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elle Sans" panose="02000503000000020004" pitchFamily="50" charset="0"/>
                <a:cs typeface="Arial" charset="0"/>
              </a:rPr>
              <a:t>Los integrantes de un Comité de Contraloría Social son beneficiarios del programa social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delle Sans" panose="02000503000000020004" pitchFamily="50" charset="0"/>
                <a:cs typeface="Arial" charset="0"/>
              </a:rPr>
              <a:t> y deben ser elegidos por mayoría en asambleas comunitarias e integrarse de forma equitativa por mujeres y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elle Sans" panose="02000503000000020004" pitchFamily="50" charset="0"/>
                <a:cs typeface="Arial" charset="0"/>
              </a:rPr>
              <a:t>hombres.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Adelle Sans" panose="02000503000000020004" pitchFamily="50" charset="0"/>
              <a:cs typeface="Aria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6" y="2612679"/>
            <a:ext cx="5403268" cy="467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9AFE9DF9-B65B-4458-91CE-DC15182C3A58}"/>
              </a:ext>
            </a:extLst>
          </p:cNvPr>
          <p:cNvSpPr txBox="1">
            <a:spLocks/>
          </p:cNvSpPr>
          <p:nvPr/>
        </p:nvSpPr>
        <p:spPr bwMode="auto">
          <a:xfrm>
            <a:off x="1309081" y="1665523"/>
            <a:ext cx="8045999" cy="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2400" b="1" i="1" dirty="0" smtClean="0">
                <a:solidFill>
                  <a:srgbClr val="A8153F"/>
                </a:solidFill>
                <a:latin typeface="Adelle Sans" panose="02000503000000020004" pitchFamily="50" charset="0"/>
                <a:cs typeface="Myriad Arabic" pitchFamily="50" charset="-78"/>
              </a:rPr>
              <a:t>Acciones </a:t>
            </a:r>
            <a:r>
              <a:rPr lang="es-MX" altLang="es-MX" sz="2400" b="1" i="1" dirty="0">
                <a:solidFill>
                  <a:srgbClr val="A8153F"/>
                </a:solidFill>
                <a:latin typeface="Adelle Sans" panose="02000503000000020004" pitchFamily="50" charset="0"/>
                <a:cs typeface="Myriad Arabic" pitchFamily="50" charset="-78"/>
              </a:rPr>
              <a:t>de los </a:t>
            </a:r>
            <a:r>
              <a:rPr lang="es-MX" altLang="es-MX" sz="2400" b="1" i="1" dirty="0" smtClean="0">
                <a:solidFill>
                  <a:srgbClr val="A8153F"/>
                </a:solidFill>
                <a:latin typeface="Adelle Sans" panose="02000503000000020004" pitchFamily="50" charset="0"/>
                <a:cs typeface="Myriad Arabic" pitchFamily="50" charset="-78"/>
              </a:rPr>
              <a:t>Comités de Contraloría </a:t>
            </a:r>
            <a:r>
              <a:rPr lang="es-MX" altLang="es-MX" sz="2400" b="1" i="1" dirty="0">
                <a:solidFill>
                  <a:srgbClr val="A8153F"/>
                </a:solidFill>
                <a:latin typeface="Adelle Sans" panose="02000503000000020004" pitchFamily="50" charset="0"/>
                <a:cs typeface="Myriad Arabic" pitchFamily="50" charset="-78"/>
              </a:rPr>
              <a:t>Social</a:t>
            </a:r>
            <a:endParaRPr lang="es-MX" sz="2400" b="1" i="1" dirty="0">
              <a:solidFill>
                <a:srgbClr val="A8153F"/>
              </a:solidFill>
              <a:latin typeface="Adelle Sans" panose="02000503000000020004" pitchFamily="50" charset="0"/>
              <a:cs typeface="Myriad Arabic" pitchFamily="50" charset="-78"/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1498121" y="2215660"/>
            <a:ext cx="7667921" cy="5234715"/>
            <a:chOff x="1498121" y="2215660"/>
            <a:chExt cx="7667921" cy="5234715"/>
          </a:xfrm>
        </p:grpSpPr>
        <p:grpSp>
          <p:nvGrpSpPr>
            <p:cNvPr id="38" name="Grupo 37"/>
            <p:cNvGrpSpPr/>
            <p:nvPr/>
          </p:nvGrpSpPr>
          <p:grpSpPr>
            <a:xfrm>
              <a:off x="2496119" y="2696307"/>
              <a:ext cx="5713058" cy="4196862"/>
              <a:chOff x="2772508" y="2602523"/>
              <a:chExt cx="5140569" cy="4196862"/>
            </a:xfrm>
          </p:grpSpPr>
          <p:sp>
            <p:nvSpPr>
              <p:cNvPr id="62" name="Rectángulo 61"/>
              <p:cNvSpPr/>
              <p:nvPr/>
            </p:nvSpPr>
            <p:spPr>
              <a:xfrm>
                <a:off x="2772508" y="2602523"/>
                <a:ext cx="175846" cy="41968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3" name="Rectángulo 62"/>
              <p:cNvSpPr/>
              <p:nvPr/>
            </p:nvSpPr>
            <p:spPr>
              <a:xfrm>
                <a:off x="5236364" y="2602523"/>
                <a:ext cx="175846" cy="41968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4" name="Rectángulo 63"/>
              <p:cNvSpPr/>
              <p:nvPr/>
            </p:nvSpPr>
            <p:spPr>
              <a:xfrm>
                <a:off x="7721657" y="2602523"/>
                <a:ext cx="191420" cy="14653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5" name="Rectángulo 64"/>
              <p:cNvSpPr/>
              <p:nvPr/>
            </p:nvSpPr>
            <p:spPr>
              <a:xfrm rot="5400000">
                <a:off x="3984006" y="5824717"/>
                <a:ext cx="191420" cy="14653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6" name="Rectángulo 65"/>
              <p:cNvSpPr/>
              <p:nvPr/>
            </p:nvSpPr>
            <p:spPr>
              <a:xfrm rot="5400000">
                <a:off x="6428181" y="2018020"/>
                <a:ext cx="191420" cy="14653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39" name="Grupo 38"/>
            <p:cNvGrpSpPr/>
            <p:nvPr/>
          </p:nvGrpSpPr>
          <p:grpSpPr>
            <a:xfrm>
              <a:off x="7021840" y="2215660"/>
              <a:ext cx="2144202" cy="2705317"/>
              <a:chOff x="1514477" y="2215660"/>
              <a:chExt cx="2144202" cy="2705317"/>
            </a:xfrm>
          </p:grpSpPr>
          <p:pic>
            <p:nvPicPr>
              <p:cNvPr id="60" name="Imagen 5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4477" y="3356929"/>
                <a:ext cx="2144202" cy="1564048"/>
              </a:xfrm>
              <a:prstGeom prst="rect">
                <a:avLst/>
              </a:prstGeom>
            </p:spPr>
          </p:pic>
          <p:pic>
            <p:nvPicPr>
              <p:cNvPr id="61" name="Imagen 6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2987" y="2215660"/>
                <a:ext cx="2106166" cy="1257672"/>
              </a:xfrm>
              <a:prstGeom prst="rect">
                <a:avLst/>
              </a:prstGeom>
            </p:spPr>
          </p:pic>
        </p:grpSp>
        <p:grpSp>
          <p:nvGrpSpPr>
            <p:cNvPr id="40" name="Grupo 39"/>
            <p:cNvGrpSpPr/>
            <p:nvPr/>
          </p:nvGrpSpPr>
          <p:grpSpPr>
            <a:xfrm>
              <a:off x="4251841" y="2215660"/>
              <a:ext cx="2174285" cy="5234715"/>
              <a:chOff x="1498121" y="2215660"/>
              <a:chExt cx="2174285" cy="5234715"/>
            </a:xfrm>
          </p:grpSpPr>
          <p:pic>
            <p:nvPicPr>
              <p:cNvPr id="56" name="Imagen 5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8121" y="5839162"/>
                <a:ext cx="2174285" cy="1611213"/>
              </a:xfrm>
              <a:prstGeom prst="rect">
                <a:avLst/>
              </a:prstGeom>
            </p:spPr>
          </p:pic>
          <p:pic>
            <p:nvPicPr>
              <p:cNvPr id="57" name="Imagen 5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4143" y="4591044"/>
                <a:ext cx="2166268" cy="1606165"/>
              </a:xfrm>
              <a:prstGeom prst="rect">
                <a:avLst/>
              </a:prstGeom>
            </p:spPr>
          </p:pic>
          <p:pic>
            <p:nvPicPr>
              <p:cNvPr id="58" name="Imagen 5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4477" y="3356929"/>
                <a:ext cx="2144202" cy="1564048"/>
              </a:xfrm>
              <a:prstGeom prst="rect">
                <a:avLst/>
              </a:prstGeom>
            </p:spPr>
          </p:pic>
          <p:pic>
            <p:nvPicPr>
              <p:cNvPr id="59" name="Imagen 5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2987" y="2215660"/>
                <a:ext cx="2106166" cy="1257672"/>
              </a:xfrm>
              <a:prstGeom prst="rect">
                <a:avLst/>
              </a:prstGeom>
            </p:spPr>
          </p:pic>
        </p:grpSp>
        <p:grpSp>
          <p:nvGrpSpPr>
            <p:cNvPr id="41" name="Grupo 40"/>
            <p:cNvGrpSpPr/>
            <p:nvPr/>
          </p:nvGrpSpPr>
          <p:grpSpPr>
            <a:xfrm>
              <a:off x="1498121" y="2215660"/>
              <a:ext cx="2174285" cy="5234715"/>
              <a:chOff x="1498121" y="2215660"/>
              <a:chExt cx="2174285" cy="5234715"/>
            </a:xfrm>
          </p:grpSpPr>
          <p:pic>
            <p:nvPicPr>
              <p:cNvPr id="52" name="Imagen 5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8121" y="5839162"/>
                <a:ext cx="2174285" cy="1611213"/>
              </a:xfrm>
              <a:prstGeom prst="rect">
                <a:avLst/>
              </a:prstGeom>
            </p:spPr>
          </p:pic>
          <p:pic>
            <p:nvPicPr>
              <p:cNvPr id="53" name="Imagen 5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4143" y="4591044"/>
                <a:ext cx="2166268" cy="1606165"/>
              </a:xfrm>
              <a:prstGeom prst="rect">
                <a:avLst/>
              </a:prstGeom>
            </p:spPr>
          </p:pic>
          <p:pic>
            <p:nvPicPr>
              <p:cNvPr id="54" name="Imagen 5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4477" y="3356929"/>
                <a:ext cx="2144202" cy="1564048"/>
              </a:xfrm>
              <a:prstGeom prst="rect">
                <a:avLst/>
              </a:prstGeom>
            </p:spPr>
          </p:pic>
          <p:pic>
            <p:nvPicPr>
              <p:cNvPr id="55" name="Imagen 5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2987" y="2215660"/>
                <a:ext cx="2106166" cy="1257672"/>
              </a:xfrm>
              <a:prstGeom prst="rect">
                <a:avLst/>
              </a:prstGeom>
            </p:spPr>
          </p:pic>
        </p:grpSp>
        <p:sp>
          <p:nvSpPr>
            <p:cNvPr id="42" name="CuadroTexto 41"/>
            <p:cNvSpPr txBox="1"/>
            <p:nvPr/>
          </p:nvSpPr>
          <p:spPr>
            <a:xfrm>
              <a:off x="1808593" y="2473569"/>
              <a:ext cx="1545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Solicitar la información pública relacionada con la operación del programa</a:t>
              </a:r>
              <a:r>
                <a:rPr lang="es-MX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.</a:t>
              </a:r>
              <a:endParaRPr lang="es-MX" sz="1100" dirty="0"/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4565524" y="2368062"/>
              <a:ext cx="153748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MX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Vigilar que el programa sea aplicado respetando la igualdad entre hombres y mujeres.</a:t>
              </a:r>
              <a:endParaRPr lang="es-MX" sz="1100" dirty="0"/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7302890" y="2215663"/>
              <a:ext cx="154744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MX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Recibir quejas y denuncias sobre la aplicación o ejecución de los programas y vigilar que se les dé atención.</a:t>
              </a:r>
              <a:endParaRPr lang="es-MX" sz="1100" dirty="0"/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1808593" y="3801125"/>
              <a:ext cx="1545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MX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Vigilar la difusión de la información de la operación del programa.</a:t>
              </a:r>
              <a:endParaRPr lang="es-MX" sz="1100" dirty="0"/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4565524" y="3777679"/>
              <a:ext cx="15374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MX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Vigilar que el programa no se utilice con fines políticos, electorales o de lucro.</a:t>
              </a:r>
              <a:endParaRPr lang="es-MX" sz="1100" dirty="0"/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7236376" y="3648726"/>
              <a:ext cx="168429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MX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Registrar en las cédulas de vigilancia los resultados de las actividades de contraloría social realizadas.</a:t>
              </a:r>
              <a:endParaRPr lang="es-MX" sz="1100" dirty="0"/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1738253" y="4936017"/>
              <a:ext cx="1721223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MX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Vigilar que la aplicación de los recursos públicos sea oportuna, transparente y de acuerdo a las reglas de operación.</a:t>
              </a:r>
              <a:endParaRPr lang="es-MX" sz="1100" dirty="0"/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4565524" y="5219946"/>
              <a:ext cx="153748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MX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Vigilar que exista evidencia del ejercicio de los recursos.</a:t>
              </a:r>
              <a:endParaRPr lang="es-MX" sz="1100" dirty="0"/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1726530" y="6306141"/>
              <a:ext cx="17212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MX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Vigilar la difusión del padrón y que los beneficiarios cumplan con los requisitos para serlo.</a:t>
              </a:r>
              <a:endParaRPr lang="es-MX" sz="1100" dirty="0"/>
            </a:p>
          </p:txBody>
        </p:sp>
        <p:sp>
          <p:nvSpPr>
            <p:cNvPr id="51" name="CuadroTexto 50"/>
            <p:cNvSpPr txBox="1"/>
            <p:nvPr/>
          </p:nvSpPr>
          <p:spPr>
            <a:xfrm>
              <a:off x="4565524" y="6191488"/>
              <a:ext cx="153748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MX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charset="0"/>
                </a:rPr>
                <a:t>Vigilar que se cumpla con los periodos de ejecución de las obras o de la entrega de apoyos o servicios.</a:t>
              </a:r>
              <a:endParaRPr lang="es-MX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04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4454</TotalTime>
  <Words>560</Words>
  <Application>Microsoft Office PowerPoint</Application>
  <PresentationFormat>Personalizado</PresentationFormat>
  <Paragraphs>46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Adelle Sans</vt:lpstr>
      <vt:lpstr>Arial</vt:lpstr>
      <vt:lpstr>Calibri</vt:lpstr>
      <vt:lpstr>Calibri Light</vt:lpstr>
      <vt:lpstr>Myriad Arabic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</dc:creator>
  <cp:lastModifiedBy>ECI-SLFP-198</cp:lastModifiedBy>
  <cp:revision>294</cp:revision>
  <cp:lastPrinted>2019-02-11T20:25:25Z</cp:lastPrinted>
  <dcterms:created xsi:type="dcterms:W3CDTF">2017-11-01T02:16:34Z</dcterms:created>
  <dcterms:modified xsi:type="dcterms:W3CDTF">2025-02-21T23:12:40Z</dcterms:modified>
</cp:coreProperties>
</file>